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81" r:id="rId1"/>
  </p:sldMasterIdLst>
  <p:sldIdLst>
    <p:sldId id="256" r:id="rId2"/>
    <p:sldId id="257" r:id="rId3"/>
    <p:sldId id="259" r:id="rId4"/>
    <p:sldId id="261" r:id="rId5"/>
    <p:sldId id="260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April 25, 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April 25,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785D1-083E-CD46-B1CA-B7CE09CB7AA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9785D1-083E-CD46-B1CA-B7CE09CB7AA5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2AC5862-4E2C-BA4A-96C6-5DECCEC626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tKiwr-1kqA" TargetMode="External"/><Relationship Id="rId2" Type="http://schemas.openxmlformats.org/officeDocument/2006/relationships/hyperlink" Target="https://www.youtube.com/watch?v=0cDU3cAUV7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youtube.com/watch?v=PF3UKqHQnQ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F3UKqHQnQE" TargetMode="External"/><Relationship Id="rId2" Type="http://schemas.openxmlformats.org/officeDocument/2006/relationships/hyperlink" Target="https://www.youtube.com/watch?v=WviJ9p1V9ak&amp;ebc=ANyPxKrc2UBKEIZjb0qcS6ScYhPFgxBWJkYBc2LIVLRVc7BVJCBeQZNMO0v5ipobzPRrKeOBpjksK2gqGYyRXo_HVfbMDOpA0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s-IS" dirty="0" smtClean="0"/>
              <a:t>…</a:t>
            </a:r>
            <a:r>
              <a:rPr lang="en-US" dirty="0" smtClean="0"/>
              <a:t>et son influence au </a:t>
            </a:r>
            <a:r>
              <a:rPr lang="en-US" dirty="0" err="1" smtClean="0"/>
              <a:t>cours</a:t>
            </a:r>
            <a:r>
              <a:rPr lang="en-US" dirty="0" smtClean="0"/>
              <a:t> des siècles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L’Histoire</a:t>
            </a:r>
            <a:r>
              <a:rPr lang="en-US" dirty="0" smtClean="0"/>
              <a:t> de </a:t>
            </a:r>
            <a:br>
              <a:rPr lang="en-US" dirty="0" smtClean="0"/>
            </a:br>
            <a:r>
              <a:rPr lang="en-US" dirty="0" smtClean="0"/>
              <a:t>la </a:t>
            </a:r>
            <a:r>
              <a:rPr lang="en-US" dirty="0" err="1" smtClean="0"/>
              <a:t>littérature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" y="1371600"/>
            <a:ext cx="4595732" cy="3457708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538163" lvl="2" indent="-342900">
              <a:lnSpc>
                <a:spcPct val="130000"/>
              </a:lnSpc>
            </a:pPr>
            <a:r>
              <a:rPr lang="en-US" sz="2000" dirty="0" err="1"/>
              <a:t>Que</a:t>
            </a:r>
            <a:r>
              <a:rPr lang="en-US" sz="2000" dirty="0"/>
              <a:t> </a:t>
            </a:r>
            <a:r>
              <a:rPr lang="en-US" sz="2000" dirty="0" err="1"/>
              <a:t>voulez-vous</a:t>
            </a:r>
            <a:r>
              <a:rPr lang="en-US" sz="2000" dirty="0"/>
              <a:t> </a:t>
            </a:r>
            <a:r>
              <a:rPr lang="en-US" sz="2000" dirty="0" err="1"/>
              <a:t>apprendre</a:t>
            </a:r>
            <a:r>
              <a:rPr lang="en-US" sz="2000" dirty="0" smtClean="0"/>
              <a:t>?</a:t>
            </a:r>
          </a:p>
          <a:p>
            <a:pPr marL="538163" lvl="2" indent="-342900">
              <a:lnSpc>
                <a:spcPct val="130000"/>
              </a:lnSpc>
            </a:pPr>
            <a:r>
              <a:rPr lang="en-US" sz="2000" dirty="0" smtClean="0">
                <a:hlinkClick r:id="rId2"/>
              </a:rPr>
              <a:t>Présentation: L'Histoire ancien de Tristan et Iseult</a:t>
            </a:r>
            <a:endParaRPr lang="en-US" sz="2000" dirty="0" smtClean="0"/>
          </a:p>
          <a:p>
            <a:pPr marL="538163" lvl="2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000" dirty="0" smtClean="0">
                <a:hlinkClick r:id="rId3"/>
              </a:rPr>
              <a:t>Tristan et Isolde</a:t>
            </a:r>
            <a:endParaRPr lang="en-US" sz="2000" dirty="0" smtClean="0"/>
          </a:p>
          <a:p>
            <a:pPr marL="538163" lvl="2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000" dirty="0" smtClean="0"/>
              <a:t> </a:t>
            </a:r>
            <a:r>
              <a:rPr lang="en-US" sz="2000" dirty="0" err="1"/>
              <a:t>casse</a:t>
            </a:r>
            <a:r>
              <a:rPr lang="en-US" sz="2000" dirty="0"/>
              <a:t>-tête de Marie de France (12me siècle):</a:t>
            </a:r>
          </a:p>
          <a:p>
            <a:pPr marL="1018223" lvl="5" indent="0">
              <a:lnSpc>
                <a:spcPct val="130000"/>
              </a:lnSpc>
              <a:buNone/>
            </a:pPr>
            <a:r>
              <a:rPr lang="en-US" sz="2000" dirty="0"/>
              <a:t>“</a:t>
            </a:r>
            <a:r>
              <a:rPr lang="en-US" sz="2000" dirty="0" err="1"/>
              <a:t>Chevrefeuille</a:t>
            </a:r>
            <a:r>
              <a:rPr lang="en-US" sz="2000" dirty="0"/>
              <a:t>”</a:t>
            </a:r>
          </a:p>
          <a:p>
            <a:pPr marL="538163" lvl="2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000" dirty="0" err="1" smtClean="0"/>
              <a:t>Grammaire</a:t>
            </a:r>
            <a:r>
              <a:rPr lang="en-US" sz="2000" dirty="0" smtClean="0"/>
              <a:t>: </a:t>
            </a:r>
            <a:r>
              <a:rPr lang="en-US" sz="2000" dirty="0" err="1" smtClean="0"/>
              <a:t>réécrivez</a:t>
            </a:r>
            <a:r>
              <a:rPr lang="en-US" sz="2000" dirty="0" smtClean="0"/>
              <a:t> et </a:t>
            </a:r>
            <a:r>
              <a:rPr lang="en-US" sz="2000" dirty="0" err="1" smtClean="0"/>
              <a:t>corrigez</a:t>
            </a:r>
            <a:endParaRPr lang="en-US" sz="2000" dirty="0" smtClean="0"/>
          </a:p>
          <a:p>
            <a:pPr marL="538163" lvl="2" indent="-342900">
              <a:lnSpc>
                <a:spcPct val="130000"/>
              </a:lnSpc>
              <a:buFont typeface="Wingdings" charset="2"/>
              <a:buChar char="Ø"/>
            </a:pPr>
            <a:r>
              <a:rPr lang="fr-CA" sz="20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l’amour chevaleresque et l’amour courtois</a:t>
            </a:r>
            <a:endParaRPr lang="en-US" sz="2000" dirty="0" smtClean="0"/>
          </a:p>
          <a:p>
            <a:pPr marL="538163" lvl="2" indent="-342900">
              <a:lnSpc>
                <a:spcPct val="130000"/>
              </a:lnSpc>
              <a:buFont typeface="Wingdings" charset="2"/>
              <a:buChar char="Ø"/>
            </a:pPr>
            <a:r>
              <a:rPr lang="en-US" sz="2000" dirty="0" smtClean="0"/>
              <a:t>Film: “</a:t>
            </a:r>
            <a:r>
              <a:rPr lang="en-US" sz="2000" dirty="0" smtClean="0">
                <a:hlinkClick r:id="rId4"/>
              </a:rPr>
              <a:t>Les Gaulois</a:t>
            </a:r>
            <a:r>
              <a:rPr lang="en-US" sz="2000" dirty="0" smtClean="0"/>
              <a:t>”</a:t>
            </a:r>
            <a:endParaRPr lang="en-US" sz="2000" dirty="0"/>
          </a:p>
          <a:p>
            <a:pPr marL="743903" lvl="4" indent="0">
              <a:lnSpc>
                <a:spcPct val="130000"/>
              </a:lnSpc>
              <a:buNone/>
            </a:pPr>
            <a:endParaRPr lang="en-US" sz="2000" dirty="0"/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96386"/>
            <a:ext cx="8229600" cy="1219200"/>
          </a:xfrm>
        </p:spPr>
        <p:txBody>
          <a:bodyPr/>
          <a:lstStyle/>
          <a:p>
            <a:r>
              <a:rPr lang="en-US" dirty="0" err="1" smtClean="0"/>
              <a:t>lundi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3580" y="655202"/>
            <a:ext cx="4417966" cy="3838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 rot="456513">
            <a:off x="4765944" y="5036476"/>
            <a:ext cx="3757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les devoirs: </a:t>
            </a:r>
            <a:r>
              <a:rPr lang="en-US" dirty="0" err="1" smtClean="0"/>
              <a:t>écrivez</a:t>
            </a:r>
            <a:r>
              <a:rPr lang="en-US" dirty="0" smtClean="0"/>
              <a:t> un </a:t>
            </a:r>
            <a:r>
              <a:rPr lang="en-US" dirty="0" err="1" smtClean="0"/>
              <a:t>paragraphe</a:t>
            </a:r>
            <a:r>
              <a:rPr lang="en-US" dirty="0" smtClean="0"/>
              <a:t> (au </a:t>
            </a:r>
            <a:r>
              <a:rPr lang="en-US" dirty="0" err="1" smtClean="0"/>
              <a:t>choix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47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02880"/>
            <a:ext cx="8229600" cy="4572000"/>
          </a:xfrm>
        </p:spPr>
        <p:txBody>
          <a:bodyPr>
            <a:normAutofit lnSpcReduction="10000"/>
          </a:bodyPr>
          <a:lstStyle/>
          <a:p>
            <a:pPr lvl="0"/>
            <a:r>
              <a:rPr lang="fr-CA" dirty="0" smtClean="0"/>
              <a:t>L’amour </a:t>
            </a:r>
            <a:r>
              <a:rPr lang="fr-CA" dirty="0"/>
              <a:t>chevaleresque est celle pratiquée dans la vie réelle par les princes et </a:t>
            </a:r>
            <a:r>
              <a:rPr lang="fr-CA" dirty="0" smtClean="0"/>
              <a:t>leurs </a:t>
            </a:r>
            <a:r>
              <a:rPr lang="fr-CA" dirty="0"/>
              <a:t>nobles amies tandis que l’amour courtois est celui qui est une espèce </a:t>
            </a:r>
            <a:r>
              <a:rPr lang="fr-CA" dirty="0" smtClean="0"/>
              <a:t>d’amitié </a:t>
            </a:r>
            <a:r>
              <a:rPr lang="fr-CA" dirty="0"/>
              <a:t>amoureuse, platonique ou semi-platonique (chanté par </a:t>
            </a:r>
            <a:r>
              <a:rPr lang="fr-CA" dirty="0" smtClean="0"/>
              <a:t>les</a:t>
            </a:r>
            <a:r>
              <a:rPr lang="en-CA" dirty="0"/>
              <a:t> </a:t>
            </a:r>
            <a:r>
              <a:rPr lang="fr-CA" dirty="0" smtClean="0"/>
              <a:t>troubadours</a:t>
            </a:r>
            <a:r>
              <a:rPr lang="fr-CA" dirty="0"/>
              <a:t>.</a:t>
            </a:r>
            <a:endParaRPr lang="en-CA" dirty="0"/>
          </a:p>
          <a:p>
            <a:r>
              <a:rPr lang="fr-CA" dirty="0"/>
              <a:t>L’amour courtois place la femme au centre d’un véritable culte. Elle </a:t>
            </a:r>
            <a:r>
              <a:rPr lang="fr-CA" dirty="0" smtClean="0"/>
              <a:t>est</a:t>
            </a:r>
            <a:r>
              <a:rPr lang="en-CA" dirty="0"/>
              <a:t> </a:t>
            </a:r>
            <a:r>
              <a:rPr lang="fr-CA" dirty="0" smtClean="0"/>
              <a:t>placée </a:t>
            </a:r>
            <a:r>
              <a:rPr lang="fr-CA" dirty="0"/>
              <a:t>sur un piédestal.</a:t>
            </a:r>
            <a:endParaRPr lang="en-CA" dirty="0"/>
          </a:p>
          <a:p>
            <a:r>
              <a:rPr lang="fr-CA" dirty="0"/>
              <a:t>Pour prouver son amour, l’homme doit surmonter des obstacles. </a:t>
            </a:r>
            <a:endParaRPr lang="en-CA" dirty="0"/>
          </a:p>
          <a:p>
            <a:r>
              <a:rPr lang="fr-CA" dirty="0"/>
              <a:t>L’amour se base sur le désir qui ne devrait pas être consommé.</a:t>
            </a:r>
            <a:endParaRPr lang="en-CA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CA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La différence entre l’amour chevaleresque et l’amour courtois </a:t>
            </a:r>
            <a:r>
              <a:rPr lang="fr-CA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:</a:t>
            </a: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56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CA" dirty="0" err="1" smtClean="0"/>
              <a:t>écrivez</a:t>
            </a:r>
            <a:r>
              <a:rPr lang="en-CA" dirty="0" smtClean="0"/>
              <a:t> </a:t>
            </a:r>
            <a:r>
              <a:rPr lang="en-CA" dirty="0" err="1" smtClean="0"/>
              <a:t>d’abord</a:t>
            </a:r>
            <a:r>
              <a:rPr lang="en-CA" dirty="0" smtClean="0"/>
              <a:t> un </a:t>
            </a:r>
            <a:r>
              <a:rPr lang="en-CA" dirty="0" err="1" smtClean="0"/>
              <a:t>brouillon</a:t>
            </a:r>
            <a:r>
              <a:rPr lang="en-CA" dirty="0" smtClean="0"/>
              <a:t>:</a:t>
            </a:r>
          </a:p>
          <a:p>
            <a:pPr lvl="1"/>
            <a:r>
              <a:rPr lang="en-CA" dirty="0" smtClean="0"/>
              <a:t>idée pour la phrase </a:t>
            </a:r>
            <a:r>
              <a:rPr lang="en-CA" dirty="0" err="1" smtClean="0"/>
              <a:t>introductoire</a:t>
            </a:r>
            <a:endParaRPr lang="en-CA" dirty="0" smtClean="0"/>
          </a:p>
          <a:p>
            <a:pPr lvl="1"/>
            <a:r>
              <a:rPr lang="en-CA" dirty="0" err="1" smtClean="0"/>
              <a:t>votre</a:t>
            </a:r>
            <a:r>
              <a:rPr lang="en-CA" dirty="0" smtClean="0"/>
              <a:t> </a:t>
            </a:r>
            <a:r>
              <a:rPr lang="en-CA" dirty="0" err="1" smtClean="0"/>
              <a:t>thèse</a:t>
            </a:r>
            <a:endParaRPr lang="en-CA" dirty="0" smtClean="0"/>
          </a:p>
          <a:p>
            <a:pPr lvl="1"/>
            <a:r>
              <a:rPr lang="en-CA" dirty="0" smtClean="0"/>
              <a:t>3 points qui </a:t>
            </a:r>
            <a:r>
              <a:rPr lang="en-CA" dirty="0" err="1" smtClean="0"/>
              <a:t>soutiennent</a:t>
            </a:r>
            <a:r>
              <a:rPr lang="en-CA" dirty="0" smtClean="0"/>
              <a:t> </a:t>
            </a:r>
            <a:r>
              <a:rPr lang="en-CA" dirty="0" err="1" smtClean="0"/>
              <a:t>votre</a:t>
            </a:r>
            <a:r>
              <a:rPr lang="en-CA" dirty="0" smtClean="0"/>
              <a:t> </a:t>
            </a:r>
            <a:r>
              <a:rPr lang="en-CA" dirty="0" err="1" smtClean="0"/>
              <a:t>thèse</a:t>
            </a:r>
            <a:endParaRPr lang="en-CA" dirty="0" smtClean="0"/>
          </a:p>
          <a:p>
            <a:pPr lvl="1"/>
            <a:r>
              <a:rPr lang="en-CA" dirty="0" smtClean="0"/>
              <a:t>1 </a:t>
            </a:r>
            <a:r>
              <a:rPr lang="en-CA" dirty="0" err="1" smtClean="0"/>
              <a:t>preuve</a:t>
            </a:r>
            <a:r>
              <a:rPr lang="en-CA" dirty="0" smtClean="0"/>
              <a:t> pour </a:t>
            </a:r>
            <a:r>
              <a:rPr lang="en-CA" dirty="0" err="1" smtClean="0"/>
              <a:t>chaque</a:t>
            </a:r>
            <a:r>
              <a:rPr lang="en-CA" dirty="0" smtClean="0"/>
              <a:t> point</a:t>
            </a:r>
          </a:p>
          <a:p>
            <a:pPr lvl="1"/>
            <a:r>
              <a:rPr lang="en-CA" dirty="0" err="1" smtClean="0"/>
              <a:t>une</a:t>
            </a:r>
            <a:r>
              <a:rPr lang="en-CA" dirty="0" smtClean="0"/>
              <a:t> conclusion</a:t>
            </a:r>
          </a:p>
          <a:p>
            <a:pPr lvl="1"/>
            <a:endParaRPr lang="en-CA" dirty="0"/>
          </a:p>
          <a:p>
            <a:pPr marL="514350" indent="-514350">
              <a:buFont typeface="+mj-lt"/>
              <a:buAutoNum type="arabicPeriod"/>
            </a:pPr>
            <a:r>
              <a:rPr lang="en-CA" dirty="0" err="1" smtClean="0"/>
              <a:t>Puis</a:t>
            </a:r>
            <a:r>
              <a:rPr lang="en-CA" dirty="0" smtClean="0"/>
              <a:t>, </a:t>
            </a:r>
            <a:r>
              <a:rPr lang="en-CA" dirty="0" err="1" smtClean="0"/>
              <a:t>écrivez</a:t>
            </a:r>
            <a:r>
              <a:rPr lang="en-CA" dirty="0" smtClean="0"/>
              <a:t> un </a:t>
            </a:r>
            <a:r>
              <a:rPr lang="en-CA" dirty="0" err="1" smtClean="0"/>
              <a:t>texte</a:t>
            </a:r>
            <a:r>
              <a:rPr lang="en-CA" dirty="0" smtClean="0"/>
              <a:t> </a:t>
            </a:r>
            <a:r>
              <a:rPr lang="en-CA" dirty="0" err="1" smtClean="0"/>
              <a:t>détaillé</a:t>
            </a:r>
            <a:r>
              <a:rPr lang="en-CA" dirty="0" smtClean="0"/>
              <a:t>.</a:t>
            </a:r>
            <a:endParaRPr lang="en-CA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Devoirs: </a:t>
            </a:r>
            <a:r>
              <a:rPr lang="en-US" dirty="0" err="1" smtClean="0"/>
              <a:t>écrivez</a:t>
            </a:r>
            <a:r>
              <a:rPr lang="en-US" dirty="0" smtClean="0"/>
              <a:t> un </a:t>
            </a:r>
            <a:r>
              <a:rPr lang="en-US" dirty="0" err="1" smtClean="0">
                <a:solidFill>
                  <a:srgbClr val="F5E4A9"/>
                </a:solidFill>
              </a:rPr>
              <a:t>paragraphe</a:t>
            </a:r>
            <a:r>
              <a:rPr lang="en-US" dirty="0" smtClean="0">
                <a:solidFill>
                  <a:srgbClr val="F5E4A9"/>
                </a:solidFill>
              </a:rPr>
              <a:t> </a:t>
            </a:r>
            <a:r>
              <a:rPr lang="en-US" dirty="0" smtClean="0"/>
              <a:t>pour </a:t>
            </a:r>
            <a:r>
              <a:rPr lang="en-US" dirty="0" err="1" smtClean="0"/>
              <a:t>répondre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is-IS" dirty="0" smtClean="0"/>
              <a:t>… (votre choix)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1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fr-CA" dirty="0"/>
              <a:t>L’amour fou doit être prioritaire même si on est amoureux en dehors du mariage.</a:t>
            </a:r>
            <a:endParaRPr lang="en-CA" dirty="0"/>
          </a:p>
          <a:p>
            <a:pPr lvl="0"/>
            <a:r>
              <a:rPr lang="fr-CA" dirty="0"/>
              <a:t>Le rôle primordial de la femme est de produire des bébés.</a:t>
            </a:r>
            <a:endParaRPr lang="en-CA" dirty="0"/>
          </a:p>
          <a:p>
            <a:pPr lvl="0"/>
            <a:r>
              <a:rPr lang="fr-CA" dirty="0"/>
              <a:t>L’homme doit protéger sa femme et la mettre sur un piédestal.</a:t>
            </a:r>
            <a:endParaRPr lang="en-CA" dirty="0"/>
          </a:p>
          <a:p>
            <a:pPr lvl="0"/>
            <a:r>
              <a:rPr lang="fr-CA" dirty="0"/>
              <a:t>Le mariage doit être arrangé – il y aura moins de divorces de cette manière.  OU  Le mariage doit être basé sur l’amour.</a:t>
            </a:r>
            <a:endParaRPr lang="en-CA" dirty="0"/>
          </a:p>
          <a:p>
            <a:pPr lvl="0"/>
            <a:r>
              <a:rPr lang="fr-CA" dirty="0"/>
              <a:t>Un homme doit prouver son amour à une femme.</a:t>
            </a:r>
            <a:endParaRPr lang="en-CA" dirty="0"/>
          </a:p>
          <a:p>
            <a:pPr lvl="0"/>
            <a:r>
              <a:rPr lang="fr-CA" dirty="0"/>
              <a:t>Le meilleur amour est le type d’amour ou on devient une meilleure personne grâce à son partenaire.</a:t>
            </a:r>
            <a:endParaRPr lang="en-CA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Devoirs: </a:t>
            </a:r>
            <a:r>
              <a:rPr lang="en-US" dirty="0" err="1" smtClean="0"/>
              <a:t>écrivez</a:t>
            </a:r>
            <a:r>
              <a:rPr lang="en-US" dirty="0" smtClean="0"/>
              <a:t> un </a:t>
            </a:r>
            <a:r>
              <a:rPr lang="en-US" dirty="0" err="1" smtClean="0">
                <a:solidFill>
                  <a:srgbClr val="F5E4A9"/>
                </a:solidFill>
              </a:rPr>
              <a:t>paragraphe</a:t>
            </a:r>
            <a:r>
              <a:rPr lang="en-US" dirty="0" smtClean="0">
                <a:solidFill>
                  <a:srgbClr val="F5E4A9"/>
                </a:solidFill>
              </a:rPr>
              <a:t> </a:t>
            </a:r>
            <a:r>
              <a:rPr lang="en-US" dirty="0" smtClean="0"/>
              <a:t>pour </a:t>
            </a:r>
            <a:r>
              <a:rPr lang="en-US" dirty="0" err="1" smtClean="0"/>
              <a:t>répondre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is-IS" dirty="0" smtClean="0"/>
              <a:t>… (votre choix)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86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L’influence</a:t>
            </a:r>
            <a:r>
              <a:rPr lang="en-US" dirty="0" smtClean="0">
                <a:hlinkClick r:id="rId2"/>
              </a:rPr>
              <a:t> de Tristan et </a:t>
            </a:r>
            <a:r>
              <a:rPr lang="en-US" dirty="0" smtClean="0">
                <a:hlinkClick r:id="rId2"/>
              </a:rPr>
              <a:t>Iseult</a:t>
            </a:r>
            <a:endParaRPr lang="en-US" dirty="0" smtClean="0"/>
          </a:p>
          <a:p>
            <a:pPr marL="172403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300" dirty="0" err="1"/>
              <a:t>casse</a:t>
            </a:r>
            <a:r>
              <a:rPr lang="en-US" sz="2300" dirty="0"/>
              <a:t>-tête de Marie de France (12me siècle):</a:t>
            </a:r>
          </a:p>
          <a:p>
            <a:pPr marL="1086803" lvl="4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“</a:t>
            </a:r>
            <a:r>
              <a:rPr lang="en-US" sz="1900" dirty="0" err="1"/>
              <a:t>Chevrefeuille</a:t>
            </a:r>
            <a:r>
              <a:rPr lang="en-US" sz="1900" dirty="0"/>
              <a:t>”</a:t>
            </a:r>
          </a:p>
          <a:p>
            <a:pPr marL="172403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300" dirty="0" err="1"/>
              <a:t>Grammaire</a:t>
            </a:r>
            <a:r>
              <a:rPr lang="en-US" sz="2300" dirty="0"/>
              <a:t>: </a:t>
            </a:r>
            <a:r>
              <a:rPr lang="en-US" sz="2300" dirty="0" err="1"/>
              <a:t>réécrivez</a:t>
            </a:r>
            <a:r>
              <a:rPr lang="en-US" sz="2300" dirty="0"/>
              <a:t> et </a:t>
            </a:r>
            <a:r>
              <a:rPr lang="en-US" sz="2300" dirty="0" err="1"/>
              <a:t>corrigez</a:t>
            </a:r>
            <a:endParaRPr lang="en-US" sz="2300" dirty="0"/>
          </a:p>
          <a:p>
            <a:pPr marL="172403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fr-CA" sz="23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l’amour chevaleresque et l’amour courtois</a:t>
            </a:r>
            <a:endParaRPr lang="en-US" sz="2300" dirty="0"/>
          </a:p>
          <a:p>
            <a:pPr marL="172403" lvl="1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300" dirty="0"/>
              <a:t>Film: “</a:t>
            </a:r>
            <a:r>
              <a:rPr lang="en-US" sz="2300" dirty="0">
                <a:hlinkClick r:id="rId3"/>
              </a:rPr>
              <a:t>Les </a:t>
            </a:r>
            <a:r>
              <a:rPr lang="en-US" sz="2300" dirty="0" err="1">
                <a:hlinkClick r:id="rId3"/>
              </a:rPr>
              <a:t>Gaulois</a:t>
            </a:r>
            <a:r>
              <a:rPr lang="en-US" sz="2300" dirty="0"/>
              <a:t>”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73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C2AAEE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450</TotalTime>
  <Words>339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L’Histoire de  la littérature française</vt:lpstr>
      <vt:lpstr>lundi</vt:lpstr>
      <vt:lpstr>La différence entre l’amour chevaleresque et l’amour courtois :</vt:lpstr>
      <vt:lpstr>Les Devoirs: écrivez un paragraphe pour répondre à… (votre choix)</vt:lpstr>
      <vt:lpstr>Les Devoirs: écrivez un paragraphe pour répondre à… (votre choix)</vt:lpstr>
      <vt:lpstr>Mardi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L’Histoire de  la littérature française</dc:title>
  <dc:creator>Christopher Levy</dc:creator>
  <cp:lastModifiedBy>Levy, Jennifer (9309)</cp:lastModifiedBy>
  <cp:revision>15</cp:revision>
  <dcterms:created xsi:type="dcterms:W3CDTF">2016-04-17T00:52:51Z</dcterms:created>
  <dcterms:modified xsi:type="dcterms:W3CDTF">2016-04-25T17:22:00Z</dcterms:modified>
</cp:coreProperties>
</file>